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9"/>
  </p:notesMasterIdLst>
  <p:handoutMasterIdLst>
    <p:handoutMasterId r:id="rId20"/>
  </p:handoutMasterIdLst>
  <p:sldIdLst>
    <p:sldId id="280" r:id="rId2"/>
    <p:sldId id="303" r:id="rId3"/>
    <p:sldId id="302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6" r:id="rId16"/>
    <p:sldId id="317" r:id="rId17"/>
    <p:sldId id="301" r:id="rId18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FC92"/>
    <a:srgbClr val="DE6E4B"/>
    <a:srgbClr val="FCF7FF"/>
    <a:srgbClr val="39A0ED"/>
    <a:srgbClr val="291528"/>
    <a:srgbClr val="605F57"/>
    <a:srgbClr val="A6A4A7"/>
    <a:srgbClr val="C50B34"/>
    <a:srgbClr val="395469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965"/>
    <p:restoredTop sz="89355"/>
  </p:normalViewPr>
  <p:slideViewPr>
    <p:cSldViewPr showGuides="1">
      <p:cViewPr varScale="1">
        <p:scale>
          <a:sx n="42" d="100"/>
          <a:sy n="42" d="100"/>
        </p:scale>
        <p:origin x="192" y="1208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7200" dirty="0">
                <a:latin typeface="Arial" charset="0"/>
                <a:ea typeface="ＭＳ Ｐゴシック" charset="-128"/>
              </a:rPr>
              <a:t>Ch 3: Development and Deployment of Information at the Functional Level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CF6B5-90A7-214E-91D4-3278594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44563" y="3001962"/>
            <a:ext cx="13585824" cy="848413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443ADB-F24E-DC43-977E-4600D87A8258}"/>
              </a:ext>
            </a:extLst>
          </p:cNvPr>
          <p:cNvSpPr/>
          <p:nvPr/>
        </p:nvSpPr>
        <p:spPr>
          <a:xfrm>
            <a:off x="4476749" y="8869362"/>
            <a:ext cx="2743200" cy="2108466"/>
          </a:xfrm>
          <a:prstGeom prst="roundRect">
            <a:avLst>
              <a:gd name="adj" fmla="val 4529"/>
            </a:avLst>
          </a:prstGeom>
          <a:noFill/>
          <a:ln w="762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0F4DF9-8694-7E4D-B479-5F85221B98BB}"/>
              </a:ext>
            </a:extLst>
          </p:cNvPr>
          <p:cNvSpPr txBox="1"/>
          <p:nvPr/>
        </p:nvSpPr>
        <p:spPr>
          <a:xfrm>
            <a:off x="13140849" y="4981870"/>
            <a:ext cx="9067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 Just as we need to formulate a customer relationship management (CRM) strategy to reflect the overall strategy and its requirements to the CRM function, </a:t>
            </a:r>
            <a:r>
              <a:rPr lang="en-US" sz="3600" u="sng" dirty="0"/>
              <a:t>we also need to have an information strategy in place that reflects the information and data requirements placed by corporate strategy to the BA function.</a:t>
            </a:r>
          </a:p>
        </p:txBody>
      </p:sp>
    </p:spTree>
    <p:extLst>
      <p:ext uri="{BB962C8B-B14F-4D97-AF65-F5344CB8AC3E}">
        <p14:creationId xmlns:p14="http://schemas.microsoft.com/office/powerpoint/2010/main" val="244049942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A7EFD-7968-174F-B9F4-E55EC233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EADED32-2429-8148-9406-FF74DE07B487}"/>
              </a:ext>
            </a:extLst>
          </p:cNvPr>
          <p:cNvSpPr/>
          <p:nvPr/>
        </p:nvSpPr>
        <p:spPr>
          <a:xfrm>
            <a:off x="3703637" y="3306762"/>
            <a:ext cx="15621000" cy="1752600"/>
          </a:xfrm>
          <a:prstGeom prst="roundRect">
            <a:avLst/>
          </a:prstGeom>
          <a:solidFill>
            <a:srgbClr val="39546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Corporate Strategy: Set of objectives to meet a particular business goal</a:t>
            </a:r>
          </a:p>
        </p:txBody>
      </p:sp>
    </p:spTree>
    <p:extLst>
      <p:ext uri="{BB962C8B-B14F-4D97-AF65-F5344CB8AC3E}">
        <p14:creationId xmlns:p14="http://schemas.microsoft.com/office/powerpoint/2010/main" val="57259876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A7EFD-7968-174F-B9F4-E55EC233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EADED32-2429-8148-9406-FF74DE07B487}"/>
              </a:ext>
            </a:extLst>
          </p:cNvPr>
          <p:cNvSpPr/>
          <p:nvPr/>
        </p:nvSpPr>
        <p:spPr>
          <a:xfrm>
            <a:off x="3703637" y="3306762"/>
            <a:ext cx="15621000" cy="1752600"/>
          </a:xfrm>
          <a:prstGeom prst="roundRect">
            <a:avLst/>
          </a:prstGeom>
          <a:solidFill>
            <a:srgbClr val="39546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Corporate Strategy: Set of objectives to meet a particular business goal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DD7FA73-0341-C249-9677-19FD022B7D04}"/>
              </a:ext>
            </a:extLst>
          </p:cNvPr>
          <p:cNvSpPr/>
          <p:nvPr/>
        </p:nvSpPr>
        <p:spPr>
          <a:xfrm>
            <a:off x="3703637" y="8488362"/>
            <a:ext cx="15621000" cy="1752600"/>
          </a:xfrm>
          <a:prstGeom prst="roundRect">
            <a:avLst/>
          </a:prstGeom>
          <a:solidFill>
            <a:srgbClr val="C50B34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/>
              <a:t>Information Strategy: set of data requirements to achieve the corporate strategy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53D2DAA0-0CF9-ED4C-A146-9C583C448AF8}"/>
              </a:ext>
            </a:extLst>
          </p:cNvPr>
          <p:cNvSpPr/>
          <p:nvPr/>
        </p:nvSpPr>
        <p:spPr>
          <a:xfrm>
            <a:off x="10790237" y="5278946"/>
            <a:ext cx="1905000" cy="2980816"/>
          </a:xfrm>
          <a:prstGeom prst="downArrow">
            <a:avLst/>
          </a:prstGeom>
          <a:solidFill>
            <a:srgbClr val="A6A4A7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473263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D601-2F1B-A44A-B275-C6F1B93BD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B98BE68-6EA9-3447-98CE-AB1CFCD9577F}"/>
              </a:ext>
            </a:extLst>
          </p:cNvPr>
          <p:cNvSpPr/>
          <p:nvPr/>
        </p:nvSpPr>
        <p:spPr>
          <a:xfrm>
            <a:off x="1722437" y="2503486"/>
            <a:ext cx="8915400" cy="8610600"/>
          </a:xfrm>
          <a:prstGeom prst="roundRect">
            <a:avLst>
              <a:gd name="adj" fmla="val 3393"/>
            </a:avLst>
          </a:prstGeom>
          <a:solidFill>
            <a:srgbClr val="39546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4000" dirty="0"/>
              <a:t>CRM Department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Establishment of a new process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Data stored across many data warehouses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Drowning in data while thirsting for knowledge</a:t>
            </a:r>
          </a:p>
        </p:txBody>
      </p:sp>
    </p:spTree>
    <p:extLst>
      <p:ext uri="{BB962C8B-B14F-4D97-AF65-F5344CB8AC3E}">
        <p14:creationId xmlns:p14="http://schemas.microsoft.com/office/powerpoint/2010/main" val="365672665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D601-2F1B-A44A-B275-C6F1B93BD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B98BE68-6EA9-3447-98CE-AB1CFCD9577F}"/>
              </a:ext>
            </a:extLst>
          </p:cNvPr>
          <p:cNvSpPr/>
          <p:nvPr/>
        </p:nvSpPr>
        <p:spPr>
          <a:xfrm>
            <a:off x="1722437" y="2503486"/>
            <a:ext cx="8915400" cy="8610600"/>
          </a:xfrm>
          <a:prstGeom prst="roundRect">
            <a:avLst>
              <a:gd name="adj" fmla="val 3393"/>
            </a:avLst>
          </a:prstGeom>
          <a:solidFill>
            <a:srgbClr val="39546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4000" dirty="0"/>
              <a:t>CRM Department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Establishment of a new process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Data stored across many data warehouses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Drowning in data while thirsting for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A90C523-B1D1-EB4A-BF9B-8ADDF310ED08}"/>
              </a:ext>
            </a:extLst>
          </p:cNvPr>
          <p:cNvSpPr/>
          <p:nvPr/>
        </p:nvSpPr>
        <p:spPr>
          <a:xfrm>
            <a:off x="12923837" y="2473324"/>
            <a:ext cx="8915400" cy="8610600"/>
          </a:xfrm>
          <a:prstGeom prst="roundRect">
            <a:avLst>
              <a:gd name="adj" fmla="val 3393"/>
            </a:avLst>
          </a:prstGeom>
          <a:solidFill>
            <a:srgbClr val="605F5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4000" dirty="0"/>
              <a:t>Call Center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Monitor and improve operation processes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Focus more on optimizing operational processes that already exist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Offer 11 suggestions for processes that could constitute initial areas for optimization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List KPIs to use at functional level</a:t>
            </a:r>
          </a:p>
        </p:txBody>
      </p:sp>
    </p:spTree>
    <p:extLst>
      <p:ext uri="{BB962C8B-B14F-4D97-AF65-F5344CB8AC3E}">
        <p14:creationId xmlns:p14="http://schemas.microsoft.com/office/powerpoint/2010/main" val="354175651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B21C-2769-E14D-8F79-D9EF635D1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 vs lag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3E8E0FD-FD02-2846-AFFF-0A6FC76AEB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668540"/>
              </p:ext>
            </p:extLst>
          </p:nvPr>
        </p:nvGraphicFramePr>
        <p:xfrm>
          <a:off x="1446450" y="2925763"/>
          <a:ext cx="20516376" cy="7028918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2312559001"/>
                    </a:ext>
                  </a:extLst>
                </a:gridCol>
                <a:gridCol w="7848600">
                  <a:extLst>
                    <a:ext uri="{9D8B030D-6E8A-4147-A177-3AD203B41FA5}">
                      <a16:colId xmlns:a16="http://schemas.microsoft.com/office/drawing/2014/main" val="2624018434"/>
                    </a:ext>
                  </a:extLst>
                </a:gridCol>
                <a:gridCol w="8248176">
                  <a:extLst>
                    <a:ext uri="{9D8B030D-6E8A-4147-A177-3AD203B41FA5}">
                      <a16:colId xmlns:a16="http://schemas.microsoft.com/office/drawing/2014/main" val="643209970"/>
                    </a:ext>
                  </a:extLst>
                </a:gridCol>
              </a:tblGrid>
              <a:tr h="819070">
                <a:tc>
                  <a:txBody>
                    <a:bodyPr/>
                    <a:lstStyle/>
                    <a:p>
                      <a:endParaRPr lang="en-US" sz="48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Lead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Lag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45653773"/>
                  </a:ext>
                </a:extLst>
              </a:tr>
              <a:tr h="1539852">
                <a:tc>
                  <a:txBody>
                    <a:bodyPr/>
                    <a:lstStyle/>
                    <a:p>
                      <a:r>
                        <a:rPr lang="en-US" sz="4800" dirty="0"/>
                        <a:t>Definition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“Something that comes before”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“Something that comes after”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20281054"/>
                  </a:ext>
                </a:extLst>
              </a:tr>
              <a:tr h="2390844">
                <a:tc>
                  <a:txBody>
                    <a:bodyPr/>
                    <a:lstStyle/>
                    <a:p>
                      <a:r>
                        <a:rPr lang="en-US" sz="4800" dirty="0"/>
                        <a:t>Collection strategy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Knowledge necessary for getting a process started/improve existing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Continuous measuring of how the process is meeting objectives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18789746"/>
                  </a:ext>
                </a:extLst>
              </a:tr>
              <a:tr h="2260634">
                <a:tc>
                  <a:txBody>
                    <a:bodyPr/>
                    <a:lstStyle/>
                    <a:p>
                      <a:r>
                        <a:rPr lang="en-US" sz="4800" dirty="0"/>
                        <a:t>Systems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Typically comes from ad hoc projects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/>
                        <a:t>Conventionally automated reporting on key indicators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98351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50885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FDC5-6E70-4B47-9504-C206E3B4F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C0CA17-5129-9040-A5E4-78CBDB4EA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23409275" cy="1463079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155541" y="4887780"/>
            <a:ext cx="8915400" cy="1108076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Chapter 2: Strategy development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83A458E-B6AA-2447-97E8-7FF5BFE67191}"/>
              </a:ext>
            </a:extLst>
          </p:cNvPr>
          <p:cNvSpPr/>
          <p:nvPr/>
        </p:nvSpPr>
        <p:spPr>
          <a:xfrm>
            <a:off x="1155541" y="6611871"/>
            <a:ext cx="8915400" cy="1108076"/>
          </a:xfrm>
          <a:prstGeom prst="roundRect">
            <a:avLst>
              <a:gd name="adj" fmla="val 3393"/>
            </a:avLst>
          </a:prstGeom>
          <a:solidFill>
            <a:srgbClr val="ADFC92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Chapter 3:Define information needed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FBB723D-7CE6-A840-A5BE-E5313A5CDED7}"/>
              </a:ext>
            </a:extLst>
          </p:cNvPr>
          <p:cNvSpPr/>
          <p:nvPr/>
        </p:nvSpPr>
        <p:spPr>
          <a:xfrm>
            <a:off x="1155858" y="8335962"/>
            <a:ext cx="8915400" cy="1108076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Chapter 4: Data collection/creation</a:t>
            </a:r>
          </a:p>
        </p:txBody>
      </p:sp>
    </p:spTree>
    <p:extLst>
      <p:ext uri="{BB962C8B-B14F-4D97-AF65-F5344CB8AC3E}">
        <p14:creationId xmlns:p14="http://schemas.microsoft.com/office/powerpoint/2010/main" val="319654928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3E879-6A13-B64C-A12E-3D6C702F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analytics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E7E203-7BB8-AE44-A82E-17CFD1214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938" y="2697162"/>
            <a:ext cx="9677400" cy="771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54393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CA5ADF-1A58-6A43-8DEB-32AD36A3E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938" y="2697162"/>
            <a:ext cx="9677400" cy="77149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3E879-6A13-B64C-A12E-3D6C702F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analytics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B2F4744-B92B-9746-97FD-63105BCF1E9B}"/>
              </a:ext>
            </a:extLst>
          </p:cNvPr>
          <p:cNvSpPr/>
          <p:nvPr/>
        </p:nvSpPr>
        <p:spPr>
          <a:xfrm>
            <a:off x="6446837" y="5516562"/>
            <a:ext cx="10363200" cy="11430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5591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CA5ADF-1A58-6A43-8DEB-32AD36A3E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37" y="2620962"/>
            <a:ext cx="9677400" cy="77149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3E879-6A13-B64C-A12E-3D6C702F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analytics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B2F4744-B92B-9746-97FD-63105BCF1E9B}"/>
              </a:ext>
            </a:extLst>
          </p:cNvPr>
          <p:cNvSpPr/>
          <p:nvPr/>
        </p:nvSpPr>
        <p:spPr>
          <a:xfrm>
            <a:off x="1531936" y="5440362"/>
            <a:ext cx="10363200" cy="11430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9EB04A-F4B6-7648-816F-12D2CAEC270F}"/>
              </a:ext>
            </a:extLst>
          </p:cNvPr>
          <p:cNvSpPr txBox="1"/>
          <p:nvPr/>
        </p:nvSpPr>
        <p:spPr>
          <a:xfrm>
            <a:off x="14066837" y="4893389"/>
            <a:ext cx="7848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Identify how to get from having some overall objectives for a department to specifying information and data requirements.</a:t>
            </a:r>
          </a:p>
        </p:txBody>
      </p:sp>
    </p:spTree>
    <p:extLst>
      <p:ext uri="{BB962C8B-B14F-4D97-AF65-F5344CB8AC3E}">
        <p14:creationId xmlns:p14="http://schemas.microsoft.com/office/powerpoint/2010/main" val="334804453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CA5ADF-1A58-6A43-8DEB-32AD36A3E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37" y="2620962"/>
            <a:ext cx="9677400" cy="77149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13E879-6A13-B64C-A12E-3D6C702F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analytics model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B2F4744-B92B-9746-97FD-63105BCF1E9B}"/>
              </a:ext>
            </a:extLst>
          </p:cNvPr>
          <p:cNvSpPr/>
          <p:nvPr/>
        </p:nvSpPr>
        <p:spPr>
          <a:xfrm>
            <a:off x="1531936" y="5440362"/>
            <a:ext cx="10363200" cy="1143000"/>
          </a:xfrm>
          <a:prstGeom prst="round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9EB04A-F4B6-7648-816F-12D2CAEC270F}"/>
              </a:ext>
            </a:extLst>
          </p:cNvPr>
          <p:cNvSpPr txBox="1"/>
          <p:nvPr/>
        </p:nvSpPr>
        <p:spPr>
          <a:xfrm>
            <a:off x="14143037" y="2625724"/>
            <a:ext cx="78486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Identify how to get from having some overall objectives for a department to specifying information and data requirements.</a:t>
            </a:r>
          </a:p>
          <a:p>
            <a:endParaRPr lang="en-US" sz="4000" dirty="0"/>
          </a:p>
          <a:p>
            <a:r>
              <a:rPr lang="en-US" sz="4000" dirty="0"/>
              <a:t>We discuss the relationship between BA and the operational level and the relationship between strategic plans and how to operationalize them with a focus on the BA function's deliveries.</a:t>
            </a:r>
          </a:p>
        </p:txBody>
      </p:sp>
    </p:spTree>
    <p:extLst>
      <p:ext uri="{BB962C8B-B14F-4D97-AF65-F5344CB8AC3E}">
        <p14:creationId xmlns:p14="http://schemas.microsoft.com/office/powerpoint/2010/main" val="15431838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CF6B5-90A7-214E-91D4-3278594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726" y="3001962"/>
            <a:ext cx="13585824" cy="84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2094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CF6B5-90A7-214E-91D4-3278594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726" y="3001962"/>
            <a:ext cx="13585824" cy="848413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443ADB-F24E-DC43-977E-4600D87A8258}"/>
              </a:ext>
            </a:extLst>
          </p:cNvPr>
          <p:cNvSpPr/>
          <p:nvPr/>
        </p:nvSpPr>
        <p:spPr>
          <a:xfrm>
            <a:off x="8923337" y="2849562"/>
            <a:ext cx="5562601" cy="4394466"/>
          </a:xfrm>
          <a:prstGeom prst="roundRect">
            <a:avLst>
              <a:gd name="adj" fmla="val 4529"/>
            </a:avLst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9860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CF6B5-90A7-214E-91D4-3278594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726" y="3001962"/>
            <a:ext cx="13585824" cy="848413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443ADB-F24E-DC43-977E-4600D87A8258}"/>
              </a:ext>
            </a:extLst>
          </p:cNvPr>
          <p:cNvSpPr/>
          <p:nvPr/>
        </p:nvSpPr>
        <p:spPr>
          <a:xfrm>
            <a:off x="10256838" y="6888162"/>
            <a:ext cx="2743200" cy="2108466"/>
          </a:xfrm>
          <a:prstGeom prst="roundRect">
            <a:avLst>
              <a:gd name="adj" fmla="val 4529"/>
            </a:avLst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68479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D81-47B0-0047-92CC-13D9954DD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BCF6B5-90A7-214E-91D4-32785943E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726" y="3001962"/>
            <a:ext cx="13585824" cy="848413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443ADB-F24E-DC43-977E-4600D87A8258}"/>
              </a:ext>
            </a:extLst>
          </p:cNvPr>
          <p:cNvSpPr/>
          <p:nvPr/>
        </p:nvSpPr>
        <p:spPr>
          <a:xfrm>
            <a:off x="10333038" y="8869362"/>
            <a:ext cx="2743200" cy="2108466"/>
          </a:xfrm>
          <a:prstGeom prst="roundRect">
            <a:avLst>
              <a:gd name="adj" fmla="val 4529"/>
            </a:avLst>
          </a:prstGeom>
          <a:noFill/>
          <a:ln w="762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8712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9451</TotalTime>
  <Words>280</Words>
  <Application>Microsoft Macintosh PowerPoint</Application>
  <PresentationFormat>Custom</PresentationFormat>
  <Paragraphs>45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ＭＳ Ｐゴシック</vt:lpstr>
      <vt:lpstr>Arial</vt:lpstr>
      <vt:lpstr>Calibri</vt:lpstr>
      <vt:lpstr>Online Programs Template White[1]</vt:lpstr>
      <vt:lpstr>PowerPoint Presentation</vt:lpstr>
      <vt:lpstr>Business analytics model</vt:lpstr>
      <vt:lpstr>Business analytics model</vt:lpstr>
      <vt:lpstr>Business analytics model</vt:lpstr>
      <vt:lpstr>Business analytics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Examples</vt:lpstr>
      <vt:lpstr>Examples</vt:lpstr>
      <vt:lpstr>Lead vs lag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310</cp:revision>
  <dcterms:created xsi:type="dcterms:W3CDTF">2007-05-02T01:14:38Z</dcterms:created>
  <dcterms:modified xsi:type="dcterms:W3CDTF">2019-06-25T16:59:14Z</dcterms:modified>
</cp:coreProperties>
</file>

<file path=docProps/thumbnail.jpeg>
</file>